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6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84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3" r:id="rId22"/>
    <p:sldId id="280" r:id="rId23"/>
    <p:sldId id="285" r:id="rId24"/>
    <p:sldId id="27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84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3"/>
            <p14:sldId id="280"/>
            <p14:sldId id="28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5969" autoAdjust="0"/>
  </p:normalViewPr>
  <p:slideViewPr>
    <p:cSldViewPr snapToGrid="0">
      <p:cViewPr varScale="1">
        <p:scale>
          <a:sx n="80" d="100"/>
          <a:sy n="80" d="100"/>
        </p:scale>
        <p:origin x="52" y="1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79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- Genauigkeit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3AC0E2-FE9D-33B2-E673-6389BD86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62188"/>
            <a:ext cx="5356579" cy="4699572"/>
          </a:xfrm>
        </p:spPr>
        <p:txBody>
          <a:bodyPr/>
          <a:lstStyle/>
          <a:p>
            <a:r>
              <a:rPr lang="en-GB" dirty="0" err="1"/>
              <a:t>Fehlerquellen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Nichtlinearität</a:t>
            </a:r>
            <a:r>
              <a:rPr lang="en-GB" dirty="0"/>
              <a:t> der </a:t>
            </a:r>
            <a:r>
              <a:rPr lang="en-GB" dirty="0" err="1"/>
              <a:t>Elektronik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max 0.07% </a:t>
            </a:r>
            <a:r>
              <a:rPr lang="en-GB" b="1" dirty="0"/>
              <a:t>LVDT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Kalibrierzertifikat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max 0.05% </a:t>
            </a:r>
            <a:r>
              <a:rPr lang="en-GB" b="1" dirty="0" err="1"/>
              <a:t>Signalkonditionierer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Datenblatt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0.12004% </a:t>
            </a:r>
            <a:r>
              <a:rPr lang="en-GB" dirty="0" err="1"/>
              <a:t>kombiniert</a:t>
            </a:r>
            <a:r>
              <a:rPr lang="en-GB" dirty="0"/>
              <a:t> (±0.00152mm worst-case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Randbereich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kann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b="1" dirty="0" err="1">
                <a:sym typeface="Wingdings" panose="05000000000000000000" pitchFamily="2" charset="2"/>
              </a:rPr>
              <a:t>Kalibrierung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minimiert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br>
              <a:rPr lang="en-GB" dirty="0">
                <a:sym typeface="Wingdings" panose="05000000000000000000" pitchFamily="2" charset="2"/>
              </a:rPr>
            </a:b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ym typeface="Wingdings" panose="05000000000000000000" pitchFamily="2" charset="2"/>
              </a:rPr>
              <a:t>Messrauschen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 err="1">
                <a:sym typeface="Wingdings" panose="05000000000000000000" pitchFamily="2" charset="2"/>
              </a:rPr>
              <a:t>Testmessung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l-GR" dirty="0">
                <a:sym typeface="Wingdings" panose="05000000000000000000" pitchFamily="2" charset="2"/>
              </a:rPr>
              <a:t>μ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de-DE" sz="1600" dirty="0"/>
              <a:t>0.15073 mm, 3</a:t>
            </a:r>
            <a:r>
              <a:rPr lang="el-GR" sz="1600" dirty="0"/>
              <a:t>σ</a:t>
            </a:r>
            <a:r>
              <a:rPr lang="de-DE" sz="1600" dirty="0"/>
              <a:t> = ±0.000161 mm</a:t>
            </a:r>
            <a:br>
              <a:rPr lang="de-DE" sz="1600" dirty="0"/>
            </a:br>
            <a:r>
              <a:rPr lang="de-DE" sz="1600" dirty="0"/>
              <a:t>SNR </a:t>
            </a:r>
            <a:r>
              <a:rPr lang="de-DE" dirty="0">
                <a:sym typeface="Wingdings" panose="05000000000000000000" pitchFamily="2" charset="2"/>
              </a:rPr>
              <a:t>= 2813</a:t>
            </a:r>
            <a:br>
              <a:rPr lang="de-DE" sz="1600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Temperaturfehler</a:t>
            </a:r>
            <a:r>
              <a:rPr lang="en-GB" dirty="0"/>
              <a:t> ADC, </a:t>
            </a:r>
            <a:r>
              <a:rPr lang="en-GB" dirty="0" err="1"/>
              <a:t>Signalkonditionierer</a:t>
            </a:r>
            <a:r>
              <a:rPr lang="en-GB" dirty="0"/>
              <a:t>, LVDT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können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Datenblatt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Temperatursensor</a:t>
            </a:r>
            <a:r>
              <a:rPr lang="en-GB" dirty="0">
                <a:sym typeface="Wingdings" panose="05000000000000000000" pitchFamily="2" charset="2"/>
              </a:rPr>
              <a:t> in ADC </a:t>
            </a:r>
            <a:r>
              <a:rPr lang="en-GB" dirty="0" err="1">
                <a:sym typeface="Wingdings" panose="05000000000000000000" pitchFamily="2" charset="2"/>
              </a:rPr>
              <a:t>theoretisch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kompensiert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implementiert</a:t>
            </a:r>
            <a:r>
              <a:rPr lang="en-GB" dirty="0">
                <a:sym typeface="Wingdings" panose="05000000000000000000" pitchFamily="2" charset="2"/>
              </a:rPr>
              <a:t>, da </a:t>
            </a:r>
            <a:r>
              <a:rPr lang="en-GB" dirty="0" err="1">
                <a:sym typeface="Wingdings" panose="05000000000000000000" pitchFamily="2" charset="2"/>
              </a:rPr>
              <a:t>keine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abseits</a:t>
            </a:r>
            <a:r>
              <a:rPr lang="en-GB" dirty="0">
                <a:sym typeface="Wingdings" panose="05000000000000000000" pitchFamily="2" charset="2"/>
              </a:rPr>
              <a:t> von RT </a:t>
            </a:r>
            <a:r>
              <a:rPr lang="en-GB" dirty="0" err="1">
                <a:sym typeface="Wingdings" panose="05000000000000000000" pitchFamily="2" charset="2"/>
              </a:rPr>
              <a:t>vorgesehen</a:t>
            </a:r>
            <a:br>
              <a:rPr lang="en-GB" dirty="0"/>
            </a:br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1C4374F-49E8-9293-17D4-DF00A8D18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2073" y="994335"/>
            <a:ext cx="4554474" cy="45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629524"/>
              </p:ext>
            </p:extLst>
          </p:nvPr>
        </p:nvGraphicFramePr>
        <p:xfrm>
          <a:off x="7262191" y="3858250"/>
          <a:ext cx="4710877" cy="25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26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270187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2062464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0.05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±0.00168 mm</a:t>
                      </a:r>
                      <a:br>
                        <a:rPr lang="en-GB" dirty="0"/>
                      </a:br>
                      <a:r>
                        <a:rPr lang="en-GB" sz="1000" dirty="0"/>
                        <a:t>(</a:t>
                      </a:r>
                      <a:r>
                        <a:rPr lang="en-GB" sz="1000" dirty="0" err="1"/>
                        <a:t>momentan</a:t>
                      </a:r>
                      <a:r>
                        <a:rPr lang="en-GB" sz="1000" dirty="0"/>
                        <a:t>)</a:t>
                      </a:r>
                      <a:br>
                        <a:rPr lang="de-DE" sz="1000" dirty="0"/>
                      </a:br>
                      <a:r>
                        <a:rPr lang="el-G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 =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</a:p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(theoretisches Limit)</a:t>
                      </a:r>
                      <a:br>
                        <a:rPr lang="de-DE" dirty="0"/>
                      </a:br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Anwendung neue elektronische Bauteile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Gesamtprozess PCB Entwicklung, Löten und Troubleshooting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Nach Datenblatt arbeiten!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Ausblick: zweite Iteration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66" y="7615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induktiver Sensor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geringe Nichtlinearität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Genauigkeit nur limitiert durch die Ansteuerung </a:t>
            </a:r>
            <a:br>
              <a:rPr lang="de-DE" dirty="0"/>
            </a:br>
            <a:r>
              <a:rPr lang="de-DE" dirty="0"/>
              <a:t>und die Analog-Digitalwandlung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Sehr gute Wiederholgenauigkeit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Messung erfolgt reibungsfrei </a:t>
            </a:r>
            <a:r>
              <a:rPr lang="de-DE" dirty="0">
                <a:sym typeface="Wingdings" panose="05000000000000000000" pitchFamily="2" charset="2"/>
              </a:rPr>
              <a:t> Schwingverhalten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des Experiments wird nicht beeinflusst</a:t>
            </a:r>
            <a:endParaRPr lang="de-DE" dirty="0"/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83" y="4111974"/>
            <a:ext cx="3604464" cy="24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3" y="1762188"/>
            <a:ext cx="3952787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Analog Devices AD698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Benötigt</a:t>
            </a:r>
            <a:r>
              <a:rPr lang="en-GB" dirty="0"/>
              <a:t> </a:t>
            </a:r>
            <a:r>
              <a:rPr lang="en-GB" dirty="0" err="1"/>
              <a:t>bipolare</a:t>
            </a:r>
            <a:r>
              <a:rPr lang="en-GB" dirty="0"/>
              <a:t> </a:t>
            </a:r>
            <a:r>
              <a:rPr lang="en-GB" dirty="0" err="1"/>
              <a:t>Spannungsversorgung</a:t>
            </a:r>
            <a:r>
              <a:rPr lang="en-GB" dirty="0"/>
              <a:t> (±15V und GND)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AC-</a:t>
            </a:r>
            <a:r>
              <a:rPr lang="en-GB" dirty="0" err="1"/>
              <a:t>Anregung</a:t>
            </a:r>
            <a:r>
              <a:rPr lang="en-GB" dirty="0"/>
              <a:t> in </a:t>
            </a:r>
            <a:r>
              <a:rPr lang="en-GB" dirty="0" err="1"/>
              <a:t>Primärwindung</a:t>
            </a:r>
            <a:r>
              <a:rPr lang="en-GB" dirty="0"/>
              <a:t> und </a:t>
            </a:r>
            <a:r>
              <a:rPr lang="en-GB" dirty="0" err="1"/>
              <a:t>vergleicht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Antwort</a:t>
            </a:r>
            <a:r>
              <a:rPr lang="en-GB" dirty="0"/>
              <a:t> der </a:t>
            </a:r>
            <a:r>
              <a:rPr lang="en-GB" dirty="0" err="1"/>
              <a:t>Sekundärwindungen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Einstellbare</a:t>
            </a:r>
            <a:r>
              <a:rPr lang="en-GB" dirty="0"/>
              <a:t> interne Filter und </a:t>
            </a:r>
            <a:r>
              <a:rPr lang="en-GB" dirty="0" err="1"/>
              <a:t>Kompensation</a:t>
            </a:r>
            <a:r>
              <a:rPr lang="en-GB" dirty="0"/>
              <a:t> für </a:t>
            </a:r>
            <a:r>
              <a:rPr lang="en-GB" dirty="0" err="1"/>
              <a:t>Phasenverschiebung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Anregung</a:t>
            </a:r>
            <a:r>
              <a:rPr lang="en-GB" dirty="0"/>
              <a:t> und </a:t>
            </a:r>
            <a:r>
              <a:rPr lang="en-GB" dirty="0" err="1"/>
              <a:t>Antwort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</a:t>
            </a:r>
            <a:r>
              <a:rPr lang="en-GB" dirty="0" err="1"/>
              <a:t>analoges</a:t>
            </a:r>
            <a:r>
              <a:rPr lang="en-GB" dirty="0"/>
              <a:t>, </a:t>
            </a:r>
            <a:r>
              <a:rPr lang="en-GB" dirty="0" err="1"/>
              <a:t>lineares</a:t>
            </a:r>
            <a:r>
              <a:rPr lang="en-GB" dirty="0"/>
              <a:t> DC </a:t>
            </a:r>
            <a:r>
              <a:rPr lang="en-GB" dirty="0" err="1"/>
              <a:t>Ausgangssignal</a:t>
            </a:r>
            <a:r>
              <a:rPr lang="en-GB" dirty="0"/>
              <a:t> </a:t>
            </a:r>
            <a:r>
              <a:rPr lang="en-GB" dirty="0" err="1"/>
              <a:t>abhängig</a:t>
            </a:r>
            <a:r>
              <a:rPr lang="en-GB" dirty="0"/>
              <a:t> von </a:t>
            </a:r>
            <a:r>
              <a:rPr lang="en-GB" dirty="0" err="1"/>
              <a:t>Auslenkung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passiven</a:t>
            </a:r>
            <a:r>
              <a:rPr lang="en-GB" dirty="0"/>
              <a:t> </a:t>
            </a:r>
            <a:r>
              <a:rPr lang="en-GB" dirty="0" err="1"/>
              <a:t>Bauelementen</a:t>
            </a:r>
            <a:r>
              <a:rPr lang="en-GB" dirty="0"/>
              <a:t> </a:t>
            </a:r>
            <a:r>
              <a:rPr lang="en-GB" dirty="0" err="1"/>
              <a:t>vorgenommen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C000E1-D8FF-109B-E56E-01FBEE6E5E4D}"/>
              </a:ext>
            </a:extLst>
          </p:cNvPr>
          <p:cNvGrpSpPr/>
          <p:nvPr/>
        </p:nvGrpSpPr>
        <p:grpSpPr>
          <a:xfrm>
            <a:off x="4450395" y="2471417"/>
            <a:ext cx="7567433" cy="4001897"/>
            <a:chOff x="3714750" y="1762188"/>
            <a:chExt cx="8254019" cy="43649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468CC4-3759-F6E9-EFD6-BBDF80244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57" b="51011"/>
            <a:stretch/>
          </p:blipFill>
          <p:spPr>
            <a:xfrm>
              <a:off x="3714750" y="1762188"/>
              <a:ext cx="8254019" cy="436498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5257E0-C718-CA7D-9509-484578490101}"/>
                </a:ext>
              </a:extLst>
            </p:cNvPr>
            <p:cNvGrpSpPr/>
            <p:nvPr/>
          </p:nvGrpSpPr>
          <p:grpSpPr>
            <a:xfrm>
              <a:off x="8629284" y="3836355"/>
              <a:ext cx="851600" cy="309383"/>
              <a:chOff x="8629284" y="3836355"/>
              <a:chExt cx="851600" cy="30938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289F6A-0FD1-25B4-E183-088134699E72}"/>
                  </a:ext>
                </a:extLst>
              </p:cNvPr>
              <p:cNvSpPr/>
              <p:nvPr/>
            </p:nvSpPr>
            <p:spPr>
              <a:xfrm>
                <a:off x="8978995" y="3836355"/>
                <a:ext cx="501889" cy="3093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B0CA5-3510-AE69-EC8A-70B84B1270E8}"/>
                  </a:ext>
                </a:extLst>
              </p:cNvPr>
              <p:cNvSpPr txBox="1"/>
              <p:nvPr/>
            </p:nvSpPr>
            <p:spPr>
              <a:xfrm>
                <a:off x="8629284" y="3905346"/>
                <a:ext cx="448841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Anregung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71752F-0359-C8CA-F11D-24812B6659D4}"/>
                </a:ext>
              </a:extLst>
            </p:cNvPr>
            <p:cNvGrpSpPr/>
            <p:nvPr/>
          </p:nvGrpSpPr>
          <p:grpSpPr>
            <a:xfrm>
              <a:off x="11454063" y="4736298"/>
              <a:ext cx="207327" cy="585097"/>
              <a:chOff x="11454063" y="4736298"/>
              <a:chExt cx="207327" cy="58509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6884DC3-C1D8-3191-3B6B-E89E39B909BB}"/>
                  </a:ext>
                </a:extLst>
              </p:cNvPr>
              <p:cNvCxnSpPr/>
              <p:nvPr/>
            </p:nvCxnSpPr>
            <p:spPr>
              <a:xfrm>
                <a:off x="11454063" y="4743880"/>
                <a:ext cx="0" cy="57751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7D9D4D-F591-7804-0759-C7283FA44E60}"/>
                  </a:ext>
                </a:extLst>
              </p:cNvPr>
              <p:cNvSpPr txBox="1"/>
              <p:nvPr/>
            </p:nvSpPr>
            <p:spPr>
              <a:xfrm rot="16200000">
                <a:off x="11304529" y="4964534"/>
                <a:ext cx="585097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>
                    <a:solidFill>
                      <a:schemeClr val="bg1"/>
                    </a:solidFill>
                    <a:latin typeface="+mn-lt"/>
                  </a:rPr>
                  <a:t>DC </a:t>
                </a: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Ausgang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CD83C-A1CF-70DC-BE94-852983B9C362}"/>
                </a:ext>
              </a:extLst>
            </p:cNvPr>
            <p:cNvSpPr txBox="1"/>
            <p:nvPr/>
          </p:nvSpPr>
          <p:spPr>
            <a:xfrm>
              <a:off x="6192325" y="4893530"/>
              <a:ext cx="876736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Offset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Ausgang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3E3C6D-0394-EC39-BCBD-10DFA99FA32D}"/>
                </a:ext>
              </a:extLst>
            </p:cNvPr>
            <p:cNvSpPr txBox="1"/>
            <p:nvPr/>
          </p:nvSpPr>
          <p:spPr>
            <a:xfrm>
              <a:off x="6192325" y="4515615"/>
              <a:ext cx="876738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Urms</a:t>
              </a: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Anregung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6AA827-27CB-D5DA-B4AC-1F3F0F23CAA5}"/>
                </a:ext>
              </a:extLst>
            </p:cNvPr>
            <p:cNvSpPr txBox="1"/>
            <p:nvPr/>
          </p:nvSpPr>
          <p:spPr>
            <a:xfrm>
              <a:off x="9332090" y="3350246"/>
              <a:ext cx="436017" cy="1286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Frequenz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EB56CC0-7424-B4E2-769E-EA965EDC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85" y="911809"/>
            <a:ext cx="2606432" cy="1540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D1E32B-5F55-9B55-A9EB-D322A7F78B3B}"/>
              </a:ext>
            </a:extLst>
          </p:cNvPr>
          <p:cNvSpPr txBox="1"/>
          <p:nvPr/>
        </p:nvSpPr>
        <p:spPr>
          <a:xfrm>
            <a:off x="9276749" y="3029360"/>
            <a:ext cx="803809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>
                <a:solidFill>
                  <a:schemeClr val="bg1"/>
                </a:solidFill>
                <a:latin typeface="+mn-lt"/>
              </a:rPr>
              <a:t>Gain </a:t>
            </a:r>
            <a:r>
              <a:rPr lang="en-GB" sz="800" dirty="0" err="1">
                <a:solidFill>
                  <a:schemeClr val="bg1"/>
                </a:solidFill>
                <a:latin typeface="+mn-lt"/>
              </a:rPr>
              <a:t>Ausgang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FEF5F-BCA7-FFF4-89A9-88B53956C6DF}"/>
              </a:ext>
            </a:extLst>
          </p:cNvPr>
          <p:cNvSpPr txBox="1"/>
          <p:nvPr/>
        </p:nvSpPr>
        <p:spPr>
          <a:xfrm>
            <a:off x="7106578" y="6094756"/>
            <a:ext cx="1127533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 err="1">
                <a:solidFill>
                  <a:schemeClr val="bg1"/>
                </a:solidFill>
                <a:latin typeface="+mn-lt"/>
              </a:rPr>
              <a:t>Spannungsversorgung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5670546" cy="4699572"/>
          </a:xfrm>
        </p:spPr>
        <p:txBody>
          <a:bodyPr/>
          <a:lstStyle/>
          <a:p>
            <a:r>
              <a:rPr lang="en-GB" dirty="0" err="1"/>
              <a:t>Schaltungsauslegung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AD698 </a:t>
            </a:r>
            <a:r>
              <a:rPr lang="en-GB" dirty="0" err="1"/>
              <a:t>Datenblatt</a:t>
            </a:r>
            <a:r>
              <a:rPr lang="en-GB" dirty="0"/>
              <a:t>, Inputs LVDT: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Sensitivität</a:t>
            </a:r>
            <a:r>
              <a:rPr lang="en-GB" dirty="0"/>
              <a:t> S = 228 mV/V/mm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Auslenkung</a:t>
            </a:r>
            <a:r>
              <a:rPr lang="en-GB" dirty="0"/>
              <a:t> d = 2.54 mm (±1.27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Anregung</a:t>
            </a:r>
            <a:r>
              <a:rPr lang="en-GB" dirty="0"/>
              <a:t> 3 </a:t>
            </a:r>
            <a:r>
              <a:rPr lang="en-GB" dirty="0" err="1"/>
              <a:t>V</a:t>
            </a:r>
            <a:r>
              <a:rPr lang="en-GB" baseline="-25000" dirty="0" err="1"/>
              <a:t>rms</a:t>
            </a:r>
            <a:r>
              <a:rPr lang="en-GB" dirty="0"/>
              <a:t> / 3.5kHz </a:t>
            </a:r>
          </a:p>
          <a:p>
            <a:r>
              <a:rPr lang="en-GB" dirty="0"/>
              <a:t>Inputs </a:t>
            </a:r>
            <a:r>
              <a:rPr lang="en-GB" dirty="0" err="1"/>
              <a:t>Digitalschaltung</a:t>
            </a:r>
            <a:r>
              <a:rPr lang="en-GB" dirty="0"/>
              <a:t> / ADC: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DC Range: 0 V</a:t>
            </a:r>
            <a:r>
              <a:rPr lang="en-GB" baseline="-25000" dirty="0"/>
              <a:t>DC</a:t>
            </a:r>
            <a:r>
              <a:rPr lang="en-GB" dirty="0"/>
              <a:t> &lt; </a:t>
            </a:r>
            <a:r>
              <a:rPr lang="en-GB" dirty="0" err="1"/>
              <a:t>U</a:t>
            </a:r>
            <a:r>
              <a:rPr lang="en-GB" baseline="-25000" dirty="0" err="1"/>
              <a:t>out</a:t>
            </a:r>
            <a:r>
              <a:rPr lang="en-GB" dirty="0"/>
              <a:t> &lt; 5 V</a:t>
            </a:r>
            <a:r>
              <a:rPr lang="en-GB" baseline="-25000" dirty="0"/>
              <a:t>DC </a:t>
            </a:r>
            <a:r>
              <a:rPr lang="en-GB" dirty="0"/>
              <a:t>| U</a:t>
            </a:r>
            <a:r>
              <a:rPr lang="en-GB" baseline="-25000" dirty="0"/>
              <a:t>OS</a:t>
            </a:r>
            <a:r>
              <a:rPr lang="en-GB" dirty="0"/>
              <a:t> = 2.5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C1 und R1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der </a:t>
            </a:r>
            <a:r>
              <a:rPr lang="en-GB" dirty="0" err="1"/>
              <a:t>Anregung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und R3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des </a:t>
            </a:r>
            <a:r>
              <a:rPr lang="en-GB" dirty="0" err="1"/>
              <a:t>Ausgangs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8C0BE-F31F-006B-50AA-9F3D77D9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929" y="1269679"/>
            <a:ext cx="2354617" cy="717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8E7E8-9179-D62F-BB73-422B2049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55" y="1987550"/>
            <a:ext cx="4092491" cy="6671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E246D-AF5D-99BC-6A5D-B22DEAD62D61}"/>
              </a:ext>
            </a:extLst>
          </p:cNvPr>
          <p:cNvGrpSpPr/>
          <p:nvPr/>
        </p:nvGrpSpPr>
        <p:grpSpPr>
          <a:xfrm>
            <a:off x="4569811" y="3831438"/>
            <a:ext cx="3639058" cy="2286319"/>
            <a:chOff x="618871" y="4085332"/>
            <a:chExt cx="3639058" cy="22863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150A84-B173-FE65-9B71-71CD2DF9AA64}"/>
                </a:ext>
              </a:extLst>
            </p:cNvPr>
            <p:cNvGrpSpPr/>
            <p:nvPr/>
          </p:nvGrpSpPr>
          <p:grpSpPr>
            <a:xfrm>
              <a:off x="618871" y="4085332"/>
              <a:ext cx="3639058" cy="2286319"/>
              <a:chOff x="618871" y="4085332"/>
              <a:chExt cx="3639058" cy="228631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9D0865-C1A3-739A-4256-1382B9EB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71" y="4085332"/>
                <a:ext cx="3639058" cy="228631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18273F-9C75-54DD-8D79-F679512EFE3A}"/>
                  </a:ext>
                </a:extLst>
              </p:cNvPr>
              <p:cNvSpPr/>
              <p:nvPr/>
            </p:nvSpPr>
            <p:spPr>
              <a:xfrm>
                <a:off x="1457325" y="5038725"/>
                <a:ext cx="328613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D6CDC-03AD-7A64-5C6A-75FDF682B925}"/>
                  </a:ext>
                </a:extLst>
              </p:cNvPr>
              <p:cNvSpPr/>
              <p:nvPr/>
            </p:nvSpPr>
            <p:spPr>
              <a:xfrm>
                <a:off x="869157" y="5143500"/>
                <a:ext cx="37147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2EC4D-D018-493C-136C-EF6BA67117D8}"/>
                  </a:ext>
                </a:extLst>
              </p:cNvPr>
              <p:cNvSpPr/>
              <p:nvPr/>
            </p:nvSpPr>
            <p:spPr>
              <a:xfrm>
                <a:off x="2552304" y="5143500"/>
                <a:ext cx="1626789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96062-926A-519F-F37A-1DEC5771B150}"/>
                  </a:ext>
                </a:extLst>
              </p:cNvPr>
              <p:cNvSpPr/>
              <p:nvPr/>
            </p:nvSpPr>
            <p:spPr>
              <a:xfrm>
                <a:off x="663179" y="5137194"/>
                <a:ext cx="821927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-1.27mm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09F21F-1032-F86B-5D67-46773AF1C32E}"/>
                </a:ext>
              </a:extLst>
            </p:cNvPr>
            <p:cNvSpPr/>
            <p:nvPr/>
          </p:nvSpPr>
          <p:spPr>
            <a:xfrm>
              <a:off x="1562101" y="4705848"/>
              <a:ext cx="416632" cy="245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+5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C39FCD-5754-F840-E79A-A6DB98E1C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190" y="2892316"/>
            <a:ext cx="4144356" cy="33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Bi-Polare Stromversorgung mit </a:t>
            </a:r>
            <a:r>
              <a:rPr lang="de-DE" dirty="0" err="1"/>
              <a:t>Isolated</a:t>
            </a:r>
            <a:r>
              <a:rPr lang="de-DE" dirty="0"/>
              <a:t> DC/DC Converter </a:t>
            </a:r>
          </a:p>
          <a:p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Spannungsglättung durch Kondensatoren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Digital und Analog Ground Trennung durch Ferrit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8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b="1" dirty="0"/>
              <a:t>ADS1220</a:t>
            </a:r>
          </a:p>
          <a:p>
            <a:endParaRPr lang="de-DE" b="1" dirty="0"/>
          </a:p>
          <a:p>
            <a:pPr marL="285750" indent="-285750">
              <a:buFontTx/>
              <a:buChar char="-"/>
            </a:pPr>
            <a:r>
              <a:rPr lang="de-DE" dirty="0"/>
              <a:t>24-bit ADC </a:t>
            </a:r>
            <a:r>
              <a:rPr lang="de-DE" sz="1200" dirty="0"/>
              <a:t>(20-bit rauschfrei)</a:t>
            </a:r>
            <a:endParaRPr lang="de-DE" dirty="0"/>
          </a:p>
          <a:p>
            <a:pPr lvl="1" indent="0">
              <a:buNone/>
            </a:pPr>
            <a:r>
              <a:rPr lang="de-DE" sz="1200" dirty="0"/>
              <a:t>   [ 0 – 1,048,575 ]</a:t>
            </a:r>
          </a:p>
          <a:p>
            <a:pPr lvl="1" indent="0">
              <a:buNone/>
            </a:pPr>
            <a:r>
              <a:rPr lang="de-DE" sz="1200" dirty="0"/>
              <a:t>   [ 0 – 5000 mV ]       ~ 0.0048 mV / </a:t>
            </a:r>
            <a:r>
              <a:rPr lang="de-DE" sz="1200" dirty="0" err="1"/>
              <a:t>step</a:t>
            </a:r>
            <a:endParaRPr lang="de-DE" sz="1200" dirty="0"/>
          </a:p>
          <a:p>
            <a:pPr lvl="1" indent="0">
              <a:buNone/>
            </a:pPr>
            <a:r>
              <a:rPr lang="de-DE" sz="1200" dirty="0"/>
              <a:t>   [ -1.27 – 1.27 mm ]      ~  2.4 </a:t>
            </a:r>
            <a:r>
              <a:rPr lang="de-DE" sz="1200" dirty="0" err="1"/>
              <a:t>nm</a:t>
            </a:r>
            <a:r>
              <a:rPr lang="de-DE" sz="1200" dirty="0"/>
              <a:t> / </a:t>
            </a:r>
            <a:r>
              <a:rPr lang="de-DE" sz="1200" dirty="0" err="1"/>
              <a:t>step</a:t>
            </a:r>
            <a:endParaRPr lang="de-DE" sz="1200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Low </a:t>
            </a:r>
            <a:r>
              <a:rPr lang="de-DE" dirty="0" err="1"/>
              <a:t>noise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bis zu 2k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second</a:t>
            </a:r>
            <a:endParaRPr lang="de-DE" dirty="0"/>
          </a:p>
          <a:p>
            <a:pPr marL="0" lvl="1" indent="0">
              <a:buNone/>
            </a:pPr>
            <a:r>
              <a:rPr lang="de-DE" dirty="0"/>
              <a:t>     </a:t>
            </a:r>
            <a:r>
              <a:rPr lang="de-DE" sz="1200" dirty="0"/>
              <a:t>1k SPS (Normal Mode)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SPI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Integrierter </a:t>
            </a:r>
            <a:r>
              <a:rPr lang="de-DE" dirty="0" err="1"/>
              <a:t>Gain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Temperatur Sensor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Komfortable Bibliothek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Analog </a:t>
            </a:r>
            <a:r>
              <a:rPr lang="de-DE" dirty="0" err="1"/>
              <a:t>to</a:t>
            </a:r>
            <a:r>
              <a:rPr lang="de-DE" dirty="0"/>
              <a:t> Digital Converter (ADC)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en-AU" b="1" dirty="0"/>
              <a:t>ESP32-S3</a:t>
            </a:r>
            <a:r>
              <a:rPr lang="en-AU" dirty="0"/>
              <a:t>-DevKitC-1-N8 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WiFi, Bluetooth, 2x </a:t>
            </a:r>
            <a:r>
              <a:rPr lang="de-DE" b="1" dirty="0"/>
              <a:t>USB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240 MHz </a:t>
            </a:r>
            <a:r>
              <a:rPr lang="de-DE" dirty="0" err="1"/>
              <a:t>clock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Octal</a:t>
            </a:r>
            <a:r>
              <a:rPr lang="de-DE" dirty="0"/>
              <a:t> SPI</a:t>
            </a:r>
          </a:p>
          <a:p>
            <a:pPr marL="285750" indent="-285750">
              <a:buFontTx/>
              <a:buChar char="-"/>
            </a:pPr>
            <a:r>
              <a:rPr lang="de-DE" dirty="0"/>
              <a:t>8 MB Flash</a:t>
            </a:r>
          </a:p>
          <a:p>
            <a:pPr marL="285750" indent="-285750">
              <a:buFontTx/>
              <a:buChar char="-"/>
            </a:pPr>
            <a:r>
              <a:rPr lang="en-AU" dirty="0"/>
              <a:t>512 KB SRAM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83F45F-E5E8-B25E-DE24-612CE7C4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4" y="4111974"/>
            <a:ext cx="8001411" cy="10859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28936B-A709-8C52-0891-A4E84B33C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19"/>
          <a:stretch/>
        </p:blipFill>
        <p:spPr>
          <a:xfrm>
            <a:off x="414883" y="5336588"/>
            <a:ext cx="8011982" cy="1054154"/>
          </a:xfrm>
          <a:prstGeom prst="rect">
            <a:avLst/>
          </a:prstGeom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7339F0BE-652A-EDE4-ABB2-DC34B5EEC59B}"/>
              </a:ext>
            </a:extLst>
          </p:cNvPr>
          <p:cNvSpPr txBox="1">
            <a:spLocks/>
          </p:cNvSpPr>
          <p:nvPr/>
        </p:nvSpPr>
        <p:spPr>
          <a:xfrm>
            <a:off x="9760059" y="3939645"/>
            <a:ext cx="1946380" cy="224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01" indent="-176201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38" indent="-184138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23" indent="-177786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22" indent="-17620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8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solidFill>
                  <a:schemeClr val="bg1"/>
                </a:solidFill>
              </a:rPr>
              <a:t>Software Modes</a:t>
            </a:r>
          </a:p>
          <a:p>
            <a:r>
              <a:rPr lang="en-AU" sz="1200" dirty="0">
                <a:solidFill>
                  <a:schemeClr val="bg1"/>
                </a:solidFill>
              </a:rPr>
              <a:t>Controlled via Serial COM</a:t>
            </a:r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AU" dirty="0">
                <a:solidFill>
                  <a:schemeClr val="bg1"/>
                </a:solidFill>
              </a:rPr>
              <a:t>Record (200 SPS)</a:t>
            </a:r>
          </a:p>
          <a:p>
            <a:pPr marL="285750" indent="-285750">
              <a:buFontTx/>
              <a:buChar char="-"/>
            </a:pPr>
            <a:r>
              <a:rPr lang="en-AU" dirty="0">
                <a:solidFill>
                  <a:schemeClr val="bg1"/>
                </a:solidFill>
              </a:rPr>
              <a:t>Stream (500 SPS)</a:t>
            </a: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0</TotalTime>
  <Words>809</Words>
  <Application>Microsoft Office PowerPoint</Application>
  <PresentationFormat>Breitbild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Analog to Digital Converter (ADC)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Ergebnisse - Genauigkeit</vt:lpstr>
      <vt:lpstr>PowerPoint-Präsentation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Sven Steinert</cp:lastModifiedBy>
  <cp:revision>28</cp:revision>
  <dcterms:created xsi:type="dcterms:W3CDTF">2020-01-29T09:31:26Z</dcterms:created>
  <dcterms:modified xsi:type="dcterms:W3CDTF">2023-02-13T07:49:46Z</dcterms:modified>
</cp:coreProperties>
</file>